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66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C1E2-D086-594A-B6A4-489AF92A08D4}" type="datetimeFigureOut">
              <a:rPr lang="en-US" smtClean="0"/>
              <a:t>2/15/18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E38F-396A-4D47-9F81-195449DB3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286" y="5268651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Rockwell"/>
                <a:cs typeface="Rockwell"/>
              </a:rPr>
              <a:t>Facts and Figures</a:t>
            </a:r>
            <a:endParaRPr lang="en-US" dirty="0">
              <a:latin typeface="Rockwell"/>
              <a:cs typeface="Rockwel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37" y="424705"/>
            <a:ext cx="8744044" cy="82766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Rockwell"/>
                <a:cs typeface="Rockwell"/>
              </a:rPr>
              <a:t>The Importance of Tourism</a:t>
            </a:r>
            <a:endParaRPr lang="en-US" sz="4800" b="1" dirty="0">
              <a:latin typeface="Rockwell"/>
              <a:cs typeface="Rockwell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83" y="1521782"/>
            <a:ext cx="8389887" cy="374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Rockwell"/>
                <a:cs typeface="Rockwell"/>
              </a:rPr>
              <a:t>Why is tourism important?</a:t>
            </a:r>
            <a:endParaRPr lang="en-US" sz="4000" dirty="0">
              <a:latin typeface="Rockwell"/>
              <a:cs typeface="Rockwel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9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14095"/>
            <a:ext cx="8229600" cy="113562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Using </a:t>
            </a:r>
            <a:r>
              <a:rPr lang="en-US" sz="3600" dirty="0"/>
              <a:t>the </a:t>
            </a:r>
            <a:r>
              <a:rPr lang="en-US" sz="3600" dirty="0" err="1" smtClean="0"/>
              <a:t>infographic</a:t>
            </a:r>
            <a:r>
              <a:rPr lang="en-US" sz="3600" dirty="0" smtClean="0"/>
              <a:t> above </a:t>
            </a:r>
            <a:r>
              <a:rPr lang="en-US" sz="3600" dirty="0"/>
              <a:t>above, </a:t>
            </a:r>
            <a:r>
              <a:rPr lang="en-US" sz="3600" dirty="0" smtClean="0"/>
              <a:t>highlight 5  reasons why tourism is an important </a:t>
            </a:r>
            <a:r>
              <a:rPr lang="en-US" sz="3600" dirty="0"/>
              <a:t>industry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Screen+Shot+2014-12-01+at+09.27.2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76" b="-7476"/>
          <a:stretch>
            <a:fillRect/>
          </a:stretch>
        </p:blipFill>
        <p:spPr>
          <a:xfrm>
            <a:off x="0" y="-146532"/>
            <a:ext cx="9144000" cy="5482737"/>
          </a:xfrm>
        </p:spPr>
      </p:pic>
    </p:spTree>
    <p:extLst>
      <p:ext uri="{BB962C8B-B14F-4D97-AF65-F5344CB8AC3E}">
        <p14:creationId xmlns:p14="http://schemas.microsoft.com/office/powerpoint/2010/main" val="3793247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latin typeface="Rockwell"/>
                <a:cs typeface="Rockwell"/>
              </a:rPr>
              <a:t>Activity:</a:t>
            </a:r>
            <a:endParaRPr lang="en-US" sz="4000" dirty="0">
              <a:latin typeface="Rockwell"/>
              <a:cs typeface="Rockwell"/>
            </a:endParaRPr>
          </a:p>
        </p:txBody>
      </p:sp>
      <p:pic>
        <p:nvPicPr>
          <p:cNvPr id="4" name="Content Placeholder 3" descr="Screen Shot 2018-02-15 at 8.03.1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57" r="-13757"/>
          <a:stretch>
            <a:fillRect/>
          </a:stretch>
        </p:blipFill>
        <p:spPr>
          <a:xfrm>
            <a:off x="-1" y="1600200"/>
            <a:ext cx="9354663" cy="5030370"/>
          </a:xfrm>
        </p:spPr>
      </p:pic>
    </p:spTree>
    <p:extLst>
      <p:ext uri="{BB962C8B-B14F-4D97-AF65-F5344CB8AC3E}">
        <p14:creationId xmlns:p14="http://schemas.microsoft.com/office/powerpoint/2010/main" val="3451937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A day at the beach in China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372600" cy="703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0" y="0"/>
            <a:ext cx="4191000" cy="1816100"/>
          </a:xfrm>
          <a:prstGeom prst="rect">
            <a:avLst/>
          </a:prstGeom>
          <a:solidFill>
            <a:schemeClr val="tx1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>
                <a:solidFill>
                  <a:schemeClr val="bg1"/>
                </a:solidFill>
                <a:latin typeface="Dirty Headline" charset="0"/>
              </a:rPr>
              <a:t>Why?</a:t>
            </a:r>
          </a:p>
          <a:p>
            <a:pPr eaLnBrk="1" hangingPunct="1"/>
            <a:r>
              <a:rPr lang="en-US" sz="2800">
                <a:solidFill>
                  <a:schemeClr val="bg1"/>
                </a:solidFill>
                <a:latin typeface="Dirty Headline" charset="0"/>
              </a:rPr>
              <a:t>Think of at least three reasons why international tourism is growing … </a:t>
            </a:r>
            <a:endParaRPr lang="en-GB" sz="2800">
              <a:solidFill>
                <a:schemeClr val="bg1"/>
              </a:solidFill>
              <a:latin typeface="Dirty Headlin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76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8686800" cy="606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sz="2400" dirty="0"/>
              <a:t/>
            </a:r>
            <a:br>
              <a:rPr lang="en-US" sz="2400" dirty="0"/>
            </a:br>
            <a:endParaRPr lang="en-US" sz="2800" dirty="0">
              <a:latin typeface="Calibri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	Higher disposable income – urbanized populations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	Availability of package deals and tour operators  	(including online) 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  </a:t>
            </a:r>
            <a:r>
              <a:rPr lang="en-US" sz="2400" dirty="0" smtClean="0">
                <a:latin typeface="Calibri" charset="0"/>
              </a:rPr>
              <a:t>Greater </a:t>
            </a:r>
            <a:r>
              <a:rPr lang="en-US" sz="2400" dirty="0">
                <a:latin typeface="Calibri" charset="0"/>
              </a:rPr>
              <a:t>variety of choice – niche markets (medical, spas, </a:t>
            </a:r>
            <a:r>
              <a:rPr lang="en-US" sz="2400" dirty="0" err="1">
                <a:latin typeface="Calibri" charset="0"/>
              </a:rPr>
              <a:t>etc</a:t>
            </a:r>
            <a:r>
              <a:rPr lang="en-US" sz="2400" dirty="0">
                <a:latin typeface="Calibri" charset="0"/>
              </a:rPr>
              <a:t>)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 </a:t>
            </a:r>
            <a:r>
              <a:rPr lang="en-US" sz="2400" dirty="0" smtClean="0">
                <a:latin typeface="Calibri" charset="0"/>
              </a:rPr>
              <a:t> </a:t>
            </a:r>
            <a:r>
              <a:rPr lang="en-US" sz="2400" dirty="0">
                <a:latin typeface="Calibri" charset="0"/>
              </a:rPr>
              <a:t>Rapid expansion in Middle Income countries </a:t>
            </a:r>
            <a:br>
              <a:rPr lang="en-US" sz="2400" dirty="0">
                <a:latin typeface="Calibri" charset="0"/>
              </a:rPr>
            </a:br>
            <a:r>
              <a:rPr lang="en-US" sz="2400" dirty="0">
                <a:latin typeface="Calibri" charset="0"/>
              </a:rPr>
              <a:t>	(</a:t>
            </a:r>
            <a:r>
              <a:rPr lang="en-US" sz="2400" dirty="0" err="1">
                <a:latin typeface="Calibri" charset="0"/>
              </a:rPr>
              <a:t>eg</a:t>
            </a:r>
            <a:r>
              <a:rPr lang="en-US" sz="2400" dirty="0">
                <a:latin typeface="Calibri" charset="0"/>
              </a:rPr>
              <a:t>. China, Singapore  and Brazil)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	Higher education = greater curiosity for foreign travel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  </a:t>
            </a:r>
            <a:r>
              <a:rPr lang="en-US" sz="2400" dirty="0" smtClean="0">
                <a:latin typeface="Calibri" charset="0"/>
              </a:rPr>
              <a:t>Infrastructural </a:t>
            </a:r>
            <a:r>
              <a:rPr lang="en-US" sz="2400" dirty="0">
                <a:latin typeface="Calibri" charset="0"/>
              </a:rPr>
              <a:t>improvements – air travel/accessibility/</a:t>
            </a:r>
            <a:r>
              <a:rPr lang="en-US" sz="2400" dirty="0" err="1">
                <a:latin typeface="Calibri" charset="0"/>
              </a:rPr>
              <a:t>Wi-fi</a:t>
            </a:r>
            <a:endParaRPr lang="en-US" sz="2400" dirty="0">
              <a:latin typeface="Calibri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	Increase in leisure time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400" dirty="0">
                <a:latin typeface="Calibri" charset="0"/>
              </a:rPr>
              <a:t>	Development of primary and secondary tourist resources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381000" y="420688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u="sng" dirty="0">
                <a:solidFill>
                  <a:srgbClr val="FFFFFF"/>
                </a:solidFill>
                <a:latin typeface="Calibri" charset="0"/>
              </a:rPr>
              <a:t>Explaining</a:t>
            </a:r>
            <a:r>
              <a:rPr lang="en-US" sz="3600" b="1" dirty="0">
                <a:solidFill>
                  <a:srgbClr val="FFFFFF"/>
                </a:solidFill>
                <a:latin typeface="Calibri" charset="0"/>
              </a:rPr>
              <a:t> the upward trends …</a:t>
            </a:r>
            <a:endParaRPr lang="en-GB" sz="3600" b="1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46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http://www.globalcrisisnews.com/wp-content/uploads/travel-tourism-industry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6705600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6553200" cy="1754188"/>
          </a:xfrm>
          <a:prstGeom prst="rect">
            <a:avLst/>
          </a:prstGeom>
          <a:solidFill>
            <a:schemeClr val="tx1">
              <a:alpha val="4588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bg1"/>
                </a:solidFill>
                <a:latin typeface="Dirty Headline" charset="0"/>
              </a:rPr>
              <a:t>Think of at least three reasons why international tourism Might </a:t>
            </a:r>
            <a:r>
              <a:rPr lang="en-US" sz="3600" u="sng">
                <a:solidFill>
                  <a:schemeClr val="bg1"/>
                </a:solidFill>
                <a:latin typeface="Dirty Headline" charset="0"/>
              </a:rPr>
              <a:t>decline</a:t>
            </a:r>
            <a:r>
              <a:rPr lang="en-US" sz="3600">
                <a:solidFill>
                  <a:schemeClr val="bg1"/>
                </a:solidFill>
                <a:latin typeface="Dirty Headline" charset="0"/>
              </a:rPr>
              <a:t> in the short-term …</a:t>
            </a:r>
            <a:endParaRPr lang="en-GB" sz="3600">
              <a:solidFill>
                <a:schemeClr val="bg1"/>
              </a:solidFill>
              <a:latin typeface="Dirty Headline" charset="0"/>
            </a:endParaRPr>
          </a:p>
        </p:txBody>
      </p:sp>
      <p:pic>
        <p:nvPicPr>
          <p:cNvPr id="19460" name="Picture 5" descr="http://markjhenry.files.wordpress.com/2009/11/statistics-dow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90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9" descr="http://www.globalenvision.org/files/12990079_7009f906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733800"/>
            <a:ext cx="2971800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02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69950"/>
            <a:ext cx="81534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FFFFFF"/>
                </a:solidFill>
              </a:rPr>
              <a:t/>
            </a:r>
            <a:br>
              <a:rPr lang="en-US" sz="2400" dirty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  <a:latin typeface="Calibri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800" dirty="0">
                <a:solidFill>
                  <a:srgbClr val="FFFFFF"/>
                </a:solidFill>
                <a:latin typeface="Calibri" charset="0"/>
              </a:rPr>
              <a:t>	Political instability (think Thailand!)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800" dirty="0">
                <a:solidFill>
                  <a:srgbClr val="FFFFFF"/>
                </a:solidFill>
                <a:latin typeface="Calibri" charset="0"/>
              </a:rPr>
              <a:t>	Economic recession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800" dirty="0">
                <a:solidFill>
                  <a:srgbClr val="FFFFFF"/>
                </a:solidFill>
                <a:latin typeface="Calibri" charset="0"/>
              </a:rPr>
              <a:t>	Increase in the costs of fuel (therefore transport)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800" dirty="0">
                <a:solidFill>
                  <a:srgbClr val="FFFFFF"/>
                </a:solidFill>
                <a:latin typeface="Calibri" charset="0"/>
              </a:rPr>
              <a:t>	Terrorism 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800" dirty="0">
                <a:solidFill>
                  <a:srgbClr val="FFFFFF"/>
                </a:solidFill>
                <a:latin typeface="Calibri" charset="0"/>
              </a:rPr>
              <a:t>	Pandemics like bird flu, SARS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r>
              <a:rPr lang="en-US" sz="2800" dirty="0">
                <a:solidFill>
                  <a:srgbClr val="FFFFFF"/>
                </a:solidFill>
                <a:latin typeface="Calibri" charset="0"/>
              </a:rPr>
              <a:t>       Extreme natural events – the Asian tsunami, the   2011 floods in Thailand </a:t>
            </a:r>
          </a:p>
          <a:p>
            <a:pPr marL="342900" indent="-342900" eaLnBrk="1" hangingPunct="1">
              <a:spcBef>
                <a:spcPct val="50000"/>
              </a:spcBef>
              <a:buFont typeface="Wingdings" charset="0"/>
              <a:buChar char="Ø"/>
            </a:pP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81000" y="725488"/>
            <a:ext cx="8077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FFFFFF"/>
                </a:solidFill>
                <a:latin typeface="Calibri" charset="0"/>
              </a:rPr>
              <a:t>Explaining possible </a:t>
            </a:r>
            <a:r>
              <a:rPr lang="en-US" sz="3600" b="1" u="sng" dirty="0">
                <a:solidFill>
                  <a:srgbClr val="FFFFFF"/>
                </a:solidFill>
                <a:latin typeface="Calibri" charset="0"/>
              </a:rPr>
              <a:t>downward</a:t>
            </a:r>
            <a:r>
              <a:rPr lang="en-US" sz="3600" b="1" dirty="0">
                <a:solidFill>
                  <a:srgbClr val="FFFFFF"/>
                </a:solidFill>
                <a:latin typeface="Calibri" charset="0"/>
              </a:rPr>
              <a:t> trends …</a:t>
            </a:r>
            <a:endParaRPr lang="en-GB" sz="3600" b="1" dirty="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56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1501</TotalTime>
  <Words>55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Facts and Figures</vt:lpstr>
      <vt:lpstr>Why is tourism important?</vt:lpstr>
      <vt:lpstr> Using the infographic above above, highlight 5  reasons why tourism is an important industry </vt:lpstr>
      <vt:lpstr>Activity: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adorn</dc:creator>
  <cp:lastModifiedBy>adorn</cp:lastModifiedBy>
  <cp:revision>7</cp:revision>
  <dcterms:created xsi:type="dcterms:W3CDTF">2018-02-14T11:47:05Z</dcterms:created>
  <dcterms:modified xsi:type="dcterms:W3CDTF">2018-02-15T13:23:19Z</dcterms:modified>
</cp:coreProperties>
</file>